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304" r:id="rId6"/>
    <p:sldId id="263" r:id="rId7"/>
    <p:sldId id="270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96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5" r:id="rId27"/>
    <p:sldId id="282" r:id="rId28"/>
    <p:sldId id="284" r:id="rId29"/>
    <p:sldId id="295" r:id="rId30"/>
    <p:sldId id="286" r:id="rId31"/>
    <p:sldId id="287" r:id="rId32"/>
    <p:sldId id="297" r:id="rId33"/>
    <p:sldId id="288" r:id="rId34"/>
    <p:sldId id="289" r:id="rId35"/>
    <p:sldId id="290" r:id="rId36"/>
    <p:sldId id="306" r:id="rId37"/>
    <p:sldId id="305" r:id="rId38"/>
    <p:sldId id="291" r:id="rId39"/>
    <p:sldId id="298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66CC"/>
    <a:srgbClr val="CCFF99"/>
    <a:srgbClr val="FFCCFF"/>
    <a:srgbClr val="CCFFFF"/>
    <a:srgbClr val="FDFFFF"/>
    <a:srgbClr val="E5F3F7"/>
    <a:srgbClr val="00FFFF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0%BF%D1%80%D0%BE%D1%81%D0%B2%D0%B5%D1%89%D0%B5%D0%BD%D0%B8%D0%B5" TargetMode="External"/><Relationship Id="rId3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1%82%D0%BE" TargetMode="External"/><Relationship Id="rId7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0%BE%D0%B1%D1%83%D1%87%D0%B5%D0%BD%D0%B8%D0%B5" TargetMode="External"/><Relationship Id="rId12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0%BE%D0%B1%D1%89%D0%B5%D0%B5" TargetMode="External"/><Relationship Id="rId2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0%BE%D0%B6%D0%B5%D0%B3%D0%BE%D0%B2%D0%B0/%D1%88%D0%BA%D0%BE%D0%BB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0%BF%D1%80%D0%BE%D1%86%D0%B5%D1%81%D1%81" TargetMode="External"/><Relationship Id="rId11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1%81%D0%BE%D0%B2%D0%BE%D0%BA%D1%83%D0%BF%D0%BD%D0%BE%D1%81%D1%82%D1%8C" TargetMode="External"/><Relationship Id="rId5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0%BF%D0%BE%D0%B4" TargetMode="External"/><Relationship Id="rId10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1%82%D0%BE%D0%B6%D0%B5" TargetMode="External"/><Relationship Id="rId4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1%87%D1%82%D0%BE" TargetMode="External"/><Relationship Id="rId9" Type="http://schemas.openxmlformats.org/officeDocument/2006/relationships/hyperlink" Target="http://www.&#1074;&#1086;&#1082;&#1072;&#1073;&#1091;&#1083;&#1072;.&#1088;&#1092;/%D1%81%D0%BB%D0%BE%D0%B2%D0%B0%D1%80%D0%B8/%D1%82%D0%BE%D0%BB%D0%BA%D0%BE%D0%B2%D1%8B%D0%B9-%D1%81%D0%BB%D0%BE%D0%B2%D0%B0%D1%80%D1%8C-%D1%83%D1%88%D0%B0%D0%BA%D0%BE%D0%B2%D0%B0/%D1%83%D0%B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бразование урок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1500174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</a:rPr>
              <a:t>Вы пришли сюда учиться,</a:t>
            </a:r>
          </a:p>
          <a:p>
            <a:pPr algn="ctr"/>
            <a:r>
              <a:rPr lang="ru-RU" sz="3600" b="1" i="1" dirty="0" smtClean="0">
                <a:solidFill>
                  <a:srgbClr val="7030A0"/>
                </a:solidFill>
              </a:rPr>
              <a:t>Не лениться, а трудиться.</a:t>
            </a:r>
          </a:p>
          <a:p>
            <a:pPr algn="ctr"/>
            <a:r>
              <a:rPr lang="ru-RU" sz="3600" b="1" i="1" dirty="0" smtClean="0">
                <a:solidFill>
                  <a:srgbClr val="7030A0"/>
                </a:solidFill>
              </a:rPr>
              <a:t>Работайте старательно,</a:t>
            </a:r>
          </a:p>
          <a:p>
            <a:pPr algn="ctr"/>
            <a:r>
              <a:rPr lang="ru-RU" sz="3600" b="1" i="1" dirty="0" smtClean="0">
                <a:solidFill>
                  <a:srgbClr val="7030A0"/>
                </a:solidFill>
              </a:rPr>
              <a:t>Слушайте внимательно.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1538" y="3786190"/>
            <a:ext cx="2537479" cy="264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85786" y="428604"/>
            <a:ext cx="735811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 урока</a:t>
            </a:r>
            <a:endParaRPr kumimoji="0" lang="ru-RU" sz="4400" b="1" i="1" u="sng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1.Школьное образование</a:t>
            </a:r>
            <a:endParaRPr kumimoji="0" lang="ru-RU" sz="4400" b="1" i="1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2.О чём рассказала бабушка</a:t>
            </a:r>
            <a:endParaRPr kumimoji="0" lang="ru-RU" sz="4400" b="1" i="1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3.Чему учит школа сегодня.</a:t>
            </a:r>
            <a:endParaRPr kumimoji="0" lang="ru-RU" sz="4400" b="1" i="1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6146" name="Picture 2" descr="D:\рисунки на разные темы\рисунки школа\734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714752"/>
            <a:ext cx="2091604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F:\образование урок\halte_a_loasis-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3999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643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u="sng" dirty="0" smtClean="0">
                <a:solidFill>
                  <a:srgbClr val="C00000"/>
                </a:solidFill>
              </a:rPr>
              <a:t>Работа в тетрадях.</a:t>
            </a:r>
          </a:p>
          <a:p>
            <a:r>
              <a:rPr lang="ru-RU" sz="4800" dirty="0" smtClean="0"/>
              <a:t>Учебник с.50-51,  </a:t>
            </a:r>
          </a:p>
          <a:p>
            <a:r>
              <a:rPr lang="ru-RU" sz="4800" dirty="0" smtClean="0"/>
              <a:t>рабочая тетрадь с. 29 № 1</a:t>
            </a:r>
            <a:endParaRPr lang="ru-RU" sz="4800" dirty="0"/>
          </a:p>
        </p:txBody>
      </p:sp>
      <p:pic>
        <p:nvPicPr>
          <p:cNvPr id="4097" name="Picture 1" descr="D:\рисунки на разные темы\рисунки школа\85e912c9b99fe75c79f1aba0f36005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571876"/>
            <a:ext cx="5059548" cy="297685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F:\образование урок\10102483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39896">
            <a:off x="903886" y="631381"/>
            <a:ext cx="3571063" cy="5154112"/>
          </a:xfrm>
          <a:prstGeom prst="rect">
            <a:avLst/>
          </a:prstGeom>
          <a:noFill/>
        </p:spPr>
      </p:pic>
      <p:pic>
        <p:nvPicPr>
          <p:cNvPr id="3074" name="Picture 2" descr="F:\образование урок\55a474bc5c5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85728"/>
            <a:ext cx="3429003" cy="2571752"/>
          </a:xfrm>
          <a:prstGeom prst="rect">
            <a:avLst/>
          </a:prstGeom>
          <a:noFill/>
        </p:spPr>
      </p:pic>
      <p:pic>
        <p:nvPicPr>
          <p:cNvPr id="3075" name="Picture 2" descr="фла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357562"/>
            <a:ext cx="409555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TextBox 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4214818"/>
            <a:ext cx="3643338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683568" y="2571745"/>
            <a:ext cx="8153077" cy="4169622"/>
            <a:chOff x="1746422" y="4153780"/>
            <a:chExt cx="6078191" cy="2155540"/>
          </a:xfrm>
          <a:solidFill>
            <a:srgbClr val="33CC33"/>
          </a:solidFill>
        </p:grpSpPr>
        <p:sp>
          <p:nvSpPr>
            <p:cNvPr id="8" name="Прямоугольник 7"/>
            <p:cNvSpPr/>
            <p:nvPr/>
          </p:nvSpPr>
          <p:spPr>
            <a:xfrm>
              <a:off x="1746422" y="5589240"/>
              <a:ext cx="6078191" cy="72008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3600" b="1" dirty="0" smtClean="0">
                  <a:solidFill>
                    <a:srgbClr val="FFFF00"/>
                  </a:solidFill>
                  <a:latin typeface="Arial" pitchFamily="34" charset="0"/>
                </a:rPr>
                <a:t>Начальная школа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485509" y="4153780"/>
              <a:ext cx="3312368" cy="72008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 smtClean="0">
                  <a:solidFill>
                    <a:srgbClr val="FFFF00"/>
                  </a:solidFill>
                  <a:latin typeface="Arial" pitchFamily="34" charset="0"/>
                </a:rPr>
                <a:t>Средняя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 smtClean="0">
                  <a:solidFill>
                    <a:srgbClr val="FFFF00"/>
                  </a:solidFill>
                  <a:latin typeface="Arial" pitchFamily="34" charset="0"/>
                </a:rPr>
                <a:t>(полная) школа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050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941037" y="4855465"/>
              <a:ext cx="4864446" cy="75614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3600" b="1" dirty="0" smtClean="0">
                  <a:solidFill>
                    <a:srgbClr val="FFFF00"/>
                  </a:solidFill>
                  <a:latin typeface="Arial" pitchFamily="34" charset="0"/>
                </a:rPr>
                <a:t>Основная школа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857760"/>
            <a:ext cx="1817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</a:rPr>
              <a:t>1-4 класс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3429000"/>
            <a:ext cx="1817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</a:rPr>
              <a:t>5-9 класс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2000240"/>
            <a:ext cx="2198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</a:rPr>
              <a:t>10-11 класс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357166"/>
            <a:ext cx="778674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</a:rPr>
              <a:t>Общее (школьное) образование </a:t>
            </a:r>
            <a:endParaRPr lang="ru-RU" sz="36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000240"/>
            <a:ext cx="652423" cy="140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500174"/>
            <a:ext cx="2571768" cy="500066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Применение знаний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3000372"/>
            <a:ext cx="2571768" cy="857256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Применение знаний требует формирования умений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572140"/>
            <a:ext cx="7858180" cy="642942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Так формируются навыки, т.е. автоматические привычные действия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214290"/>
            <a:ext cx="2071702" cy="357190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Полезные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785794"/>
            <a:ext cx="2071702" cy="357190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Интересные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1500174"/>
            <a:ext cx="3214710" cy="428628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В учебной деятельности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2071678"/>
            <a:ext cx="3214710" cy="428628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В повседневной жизни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2857496"/>
            <a:ext cx="2143140" cy="285752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Читать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3429000"/>
            <a:ext cx="3214710" cy="357190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Грамотно писать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4000504"/>
            <a:ext cx="3214710" cy="357190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Составлять план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4643446"/>
            <a:ext cx="3643338" cy="714380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Составлять алгоритм решения задачи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2910" y="214290"/>
            <a:ext cx="2143140" cy="428628"/>
          </a:xfrm>
          <a:prstGeom prst="rect">
            <a:avLst/>
          </a:prstGeom>
          <a:solidFill>
            <a:srgbClr val="FD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Знания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>
            <a:stCxn id="2" idx="3"/>
            <a:endCxn id="6" idx="1"/>
          </p:cNvCxnSpPr>
          <p:nvPr/>
        </p:nvCxnSpPr>
        <p:spPr>
          <a:xfrm flipV="1">
            <a:off x="2786050" y="392885"/>
            <a:ext cx="2000264" cy="357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3"/>
            <a:endCxn id="7" idx="1"/>
          </p:cNvCxnSpPr>
          <p:nvPr/>
        </p:nvCxnSpPr>
        <p:spPr>
          <a:xfrm>
            <a:off x="2786050" y="428604"/>
            <a:ext cx="2000264" cy="5357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3" idx="3"/>
            <a:endCxn id="8" idx="1"/>
          </p:cNvCxnSpPr>
          <p:nvPr/>
        </p:nvCxnSpPr>
        <p:spPr>
          <a:xfrm flipV="1">
            <a:off x="3071802" y="1714488"/>
            <a:ext cx="1714512" cy="357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3"/>
            <a:endCxn id="9" idx="1"/>
          </p:cNvCxnSpPr>
          <p:nvPr/>
        </p:nvCxnSpPr>
        <p:spPr>
          <a:xfrm>
            <a:off x="3071802" y="1750207"/>
            <a:ext cx="1714512" cy="5357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3"/>
            <a:endCxn id="10" idx="1"/>
          </p:cNvCxnSpPr>
          <p:nvPr/>
        </p:nvCxnSpPr>
        <p:spPr>
          <a:xfrm flipV="1">
            <a:off x="3143240" y="3000372"/>
            <a:ext cx="1643074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3"/>
          </p:cNvCxnSpPr>
          <p:nvPr/>
        </p:nvCxnSpPr>
        <p:spPr>
          <a:xfrm>
            <a:off x="3143240" y="3429000"/>
            <a:ext cx="1643074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3"/>
          </p:cNvCxnSpPr>
          <p:nvPr/>
        </p:nvCxnSpPr>
        <p:spPr>
          <a:xfrm>
            <a:off x="3143240" y="3429000"/>
            <a:ext cx="1643074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4" idx="3"/>
          </p:cNvCxnSpPr>
          <p:nvPr/>
        </p:nvCxnSpPr>
        <p:spPr>
          <a:xfrm>
            <a:off x="3143240" y="3429000"/>
            <a:ext cx="1714512" cy="12858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964381" y="1035827"/>
            <a:ext cx="78581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857224" y="2500306"/>
            <a:ext cx="100013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500034" y="4714884"/>
            <a:ext cx="171451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u="sng" dirty="0" smtClean="0">
                <a:solidFill>
                  <a:srgbClr val="C00000"/>
                </a:solidFill>
              </a:rPr>
              <a:t>Работа в тетрадях.</a:t>
            </a:r>
          </a:p>
          <a:p>
            <a:r>
              <a:rPr lang="ru-RU" sz="4800" dirty="0" smtClean="0"/>
              <a:t>рабочая тетрадь с. 29 № 2</a:t>
            </a:r>
            <a:endParaRPr lang="ru-RU" sz="4800" dirty="0"/>
          </a:p>
        </p:txBody>
      </p:sp>
      <p:pic>
        <p:nvPicPr>
          <p:cNvPr id="4097" name="Picture 1" descr="D:\рисунки на разные темы\рисунки школа\85e912c9b99fe75c79f1aba0f36005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214686"/>
            <a:ext cx="5059548" cy="297685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21" name="Слайд" r:id="rId3" imgW="4572180" imgH="3428972" progId="PowerPoint.Slide.8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388" y="714356"/>
            <a:ext cx="171451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АСПИРАНТУРА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357950" y="1500174"/>
            <a:ext cx="257176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УНИВЕРСИТЕТ, ИНСТИТУТ,АКАДЕМИЯ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72264" y="2643182"/>
            <a:ext cx="235745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КОЛЛЕДЖ, УЧИЛИЩЕ</a:t>
            </a:r>
            <a:endParaRPr lang="ru-RU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J:\1 сентября\Attestat_C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3963" y="207963"/>
            <a:ext cx="4370387" cy="645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образование урок\57ca939933024970181843c426e1e29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290"/>
            <a:ext cx="5286412" cy="4857784"/>
          </a:xfrm>
          <a:prstGeom prst="rect">
            <a:avLst/>
          </a:prstGeom>
          <a:noFill/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535782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Согласно Конституции в нашей стране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общее образование является обязательным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всех.</a:t>
            </a:r>
            <a:endParaRPr kumimoji="0" lang="ru-RU" sz="2400" b="0" i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71472" y="785794"/>
            <a:ext cx="2071702" cy="20002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500430" y="785794"/>
            <a:ext cx="2071702" cy="20002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429388" y="785794"/>
            <a:ext cx="2071702" cy="20002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348" y="150017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радостное</a:t>
            </a:r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150017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нейтральное</a:t>
            </a:r>
            <a:endParaRPr lang="ru-RU" sz="2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429388" y="1428736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тревожное, грустное</a:t>
            </a:r>
            <a:endParaRPr lang="ru-RU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3786190"/>
            <a:ext cx="76438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5400" b="1" i="1" dirty="0" smtClean="0"/>
              <a:t>Оцени своё настроение.</a:t>
            </a:r>
            <a:endParaRPr lang="ru-RU" sz="5400" b="1" i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785794"/>
            <a:ext cx="600079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в группах</a:t>
            </a:r>
            <a:endParaRPr lang="ru-RU" sz="5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7889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785926"/>
            <a:ext cx="3286148" cy="283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282" y="4643446"/>
            <a:ext cx="8929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C00000"/>
                </a:solidFill>
              </a:rPr>
              <a:t>Задание: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3200" b="1" i="1" dirty="0" smtClean="0"/>
              <a:t>изучите предложенный материал; составьте рассказ о старой системе образования.</a:t>
            </a:r>
            <a:endParaRPr lang="ru-RU" sz="3200" b="1" i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eb5c994bdd2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65834"/>
          </a:xfrm>
          <a:prstGeom prst="rect">
            <a:avLst/>
          </a:prstGeom>
        </p:spPr>
      </p:pic>
      <p:pic>
        <p:nvPicPr>
          <p:cNvPr id="7" name="Рисунок 6" descr="x_17ac9eb8.jpg"/>
          <p:cNvPicPr>
            <a:picLocks noChangeAspect="1"/>
          </p:cNvPicPr>
          <p:nvPr/>
        </p:nvPicPr>
        <p:blipFill>
          <a:blip r:embed="rId4"/>
          <a:srcRect l="2438" t="1662" r="1186"/>
          <a:stretch>
            <a:fillRect/>
          </a:stretch>
        </p:blipFill>
        <p:spPr bwMode="auto">
          <a:xfrm>
            <a:off x="0" y="-1"/>
            <a:ext cx="9144000" cy="702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898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76735" cy="741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1" name="Picture 2" descr="J:\1 сентября\16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14290"/>
            <a:ext cx="3000396" cy="391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571876"/>
            <a:ext cx="4246361" cy="30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357166"/>
            <a:ext cx="3528329" cy="243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91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596" y="4714884"/>
            <a:ext cx="5072098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/>
              <a:t>Начало 18 века – указ об открытии во всех губерниях начальных школ.</a:t>
            </a:r>
            <a:endParaRPr lang="ru-RU" sz="2800" b="1" i="1" dirty="0"/>
          </a:p>
        </p:txBody>
      </p:sp>
      <p:pic>
        <p:nvPicPr>
          <p:cNvPr id="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1212" y="2319338"/>
            <a:ext cx="3252788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7261225" cy="4511676"/>
          </a:xfrm>
          <a:prstGeom prst="rect">
            <a:avLst/>
          </a:prstGeom>
        </p:spPr>
      </p:pic>
      <p:pic>
        <p:nvPicPr>
          <p:cNvPr id="3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0075" y="4022725"/>
            <a:ext cx="34639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4643446"/>
            <a:ext cx="5214974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При Петре, в 1714 году, образование было </a:t>
            </a:r>
          </a:p>
          <a:p>
            <a:pPr algn="ctr"/>
            <a:r>
              <a:rPr lang="ru-RU" sz="2400" b="1" i="1" dirty="0" smtClean="0"/>
              <a:t>объявлено обязательным</a:t>
            </a:r>
          </a:p>
          <a:p>
            <a:pPr algn="ctr"/>
            <a:r>
              <a:rPr lang="ru-RU" sz="2400" b="1" i="1" dirty="0" smtClean="0"/>
              <a:t> для детей всех сословий (кроме крестьян)</a:t>
            </a:r>
            <a:r>
              <a:rPr lang="ru-RU" sz="2400" dirty="0" smtClean="0">
                <a:cs typeface="Aharoni" pitchFamily="2" charset="-79"/>
              </a:rPr>
              <a:t>. </a:t>
            </a:r>
            <a:endParaRPr lang="ru-RU" sz="2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7" descr="Чему учили в школах"/>
          <p:cNvPicPr>
            <a:picLocks noChangeAspect="1" noChangeArrowheads="1"/>
          </p:cNvPicPr>
          <p:nvPr/>
        </p:nvPicPr>
        <p:blipFill>
          <a:blip r:embed="rId2"/>
          <a:srcRect l="51979" t="57292" r="5833" b="10416"/>
          <a:stretch>
            <a:fillRect/>
          </a:stretch>
        </p:blipFill>
        <p:spPr bwMode="auto">
          <a:xfrm>
            <a:off x="-1" y="0"/>
            <a:ext cx="6719739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987550"/>
            <a:ext cx="4267200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 descr="Рябушкин А"/>
          <p:cNvPicPr>
            <a:picLocks noChangeAspect="1" noChangeArrowheads="1"/>
          </p:cNvPicPr>
          <p:nvPr/>
        </p:nvPicPr>
        <p:blipFill>
          <a:blip r:embed="rId2"/>
          <a:srcRect r="3024"/>
          <a:stretch>
            <a:fillRect/>
          </a:stretch>
        </p:blipFill>
        <p:spPr bwMode="auto">
          <a:xfrm>
            <a:off x="250825" y="188913"/>
            <a:ext cx="8247063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167063"/>
            <a:ext cx="3348038" cy="369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053"/>
            <a:ext cx="9144000" cy="688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17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14678" y="6000768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XIX</a:t>
            </a:r>
            <a:r>
              <a:rPr lang="ru-RU" sz="4000" b="1" dirty="0" smtClean="0"/>
              <a:t> век </a:t>
            </a:r>
            <a:endParaRPr lang="ru-RU" sz="4000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Ребусы о шк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5" y="0"/>
            <a:ext cx="7421563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2" descr="Ребусы о школ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1650" y="3789363"/>
            <a:ext cx="7345363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72066" y="3071810"/>
            <a:ext cx="1546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charset="0"/>
              </a:rPr>
              <a:t>ШКОЛА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5786454"/>
            <a:ext cx="1635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charset="0"/>
              </a:rPr>
              <a:t>УЧЕНИК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5286388"/>
            <a:ext cx="657229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Школа сегодня</a:t>
            </a:r>
            <a:endParaRPr lang="ru-RU" sz="7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 descr="https://encrypted-tbn3.gstatic.com/images?q=tbn:ANd9GcRe9RP1XlVF0Z00HVmmdEqM468APAFUOSkeiEjDW6EGjtO_Lg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3438470" cy="400052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" name="Picture 3" descr="D:\наше фото\откр урок фото отчет\P1130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85728"/>
            <a:ext cx="3810027" cy="285752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72132" y="3286124"/>
            <a:ext cx="3149622" cy="2214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Самостоятельная работа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357298"/>
            <a:ext cx="6357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Учебник с. 54-55 «Чему учит школа сегодня»</a:t>
            </a:r>
          </a:p>
          <a:p>
            <a:r>
              <a:rPr lang="ru-RU" sz="2400" b="1" i="1" dirty="0" smtClean="0"/>
              <a:t>Задание:</a:t>
            </a:r>
          </a:p>
          <a:p>
            <a:r>
              <a:rPr lang="ru-RU" sz="2400" b="1" i="1" dirty="0" smtClean="0"/>
              <a:t>Прочитайте текст и заполните схему.</a:t>
            </a:r>
            <a:endParaRPr lang="ru-RU" sz="24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3357562"/>
            <a:ext cx="2643206" cy="16430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Современная школа – это….</a:t>
            </a:r>
          </a:p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(отличия от школы, существовавшей в прежние времена)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78605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57200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5572140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57200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57950" y="278605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5786446" y="3571876"/>
            <a:ext cx="571504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2571736" y="3500438"/>
            <a:ext cx="642942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5429256" y="4357694"/>
            <a:ext cx="1285884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2536017" y="4179099"/>
            <a:ext cx="785818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4108447" y="5321313"/>
            <a:ext cx="64294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Самостоятельная работа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357298"/>
            <a:ext cx="6357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Учебник с. 54-55 «Чему учит школа сегодня»</a:t>
            </a:r>
          </a:p>
          <a:p>
            <a:r>
              <a:rPr lang="ru-RU" sz="2400" b="1" i="1" dirty="0" smtClean="0"/>
              <a:t>Задание:</a:t>
            </a:r>
          </a:p>
          <a:p>
            <a:r>
              <a:rPr lang="ru-RU" sz="2400" b="1" i="1" dirty="0" smtClean="0"/>
              <a:t>Прочитайте текст и заполните схему.</a:t>
            </a:r>
            <a:endParaRPr lang="ru-RU" sz="24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3357562"/>
            <a:ext cx="2643206" cy="16430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Современная школа – это….</a:t>
            </a:r>
          </a:p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(отличия от школы, существовавшей в прежние времена)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78605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Много разных предметов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57200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Уроки бывают разные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5572140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Школьные праздники и вечера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457200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Применение компьютеров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57950" y="2786058"/>
            <a:ext cx="2071702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Разнообразные контрольные работы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5786446" y="3571876"/>
            <a:ext cx="571504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2571736" y="3500438"/>
            <a:ext cx="642942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5429256" y="4357694"/>
            <a:ext cx="1285884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2536017" y="4179099"/>
            <a:ext cx="785818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4108447" y="5321313"/>
            <a:ext cx="64294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792961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«Собери пословицу»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78592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1857364"/>
          <a:ext cx="7929618" cy="3643338"/>
        </p:xfrm>
        <a:graphic>
          <a:graphicData uri="http://schemas.openxmlformats.org/drawingml/2006/table">
            <a:tbl>
              <a:tblPr/>
              <a:tblGrid>
                <a:gridCol w="4023767"/>
                <a:gridCol w="3905851"/>
              </a:tblGrid>
              <a:tr h="364333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Кто грамоте горазд, 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Азбука – наука,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 палки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Грамоте учиться</a:t>
                      </a:r>
                      <a:b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Корень учения горек, </a:t>
                      </a:r>
                      <a:b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Повторенье –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Ученье свет, 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тому не пропасть.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мать ученья.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 </a:t>
                      </a:r>
                      <a:r>
                        <a:rPr lang="ru-RU" sz="28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неученье</a:t>
                      </a: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тьма.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всегда пригодится.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 плод его сладок.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 </a:t>
                      </a: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ребятам – мука.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нет ученья.</a:t>
                      </a:r>
                      <a:endParaRPr lang="ru-RU" sz="28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78592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714356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Проверь себя!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57158" y="1643050"/>
            <a:ext cx="850112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1.Кто грамоте горазд, тому не пропасть.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Азбука – наука, а ребятам – мука.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Без палки нет ученья.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Грамоте учиться всегда пригодится.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5.Корень учения горек, да плод его сладок.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.Повторенье – мать ученья.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.Ученье свет, а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неученье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тьма.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9394" name="Picture 2" descr="D:\рисунки на разные темы\СМАЙЛИКИ\30d57380caf261e961893b2f6442c83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357694"/>
            <a:ext cx="2419868" cy="201454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78592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57290" y="428604"/>
            <a:ext cx="657229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Дискуссия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500174"/>
            <a:ext cx="3643338" cy="3416320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 smtClean="0"/>
              <a:t>1 группа</a:t>
            </a:r>
          </a:p>
          <a:p>
            <a:pPr algn="ctr"/>
            <a:r>
              <a:rPr lang="ru-RU" sz="3600" b="1" i="1" dirty="0" smtClean="0"/>
              <a:t>Вопрос</a:t>
            </a:r>
          </a:p>
          <a:p>
            <a:pPr algn="ctr"/>
            <a:r>
              <a:rPr lang="ru-RU" sz="3600" b="1" i="1" dirty="0" smtClean="0"/>
              <a:t>Что хорошего может дать человеку образование?</a:t>
            </a:r>
            <a:endParaRPr lang="ru-RU" sz="36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929190" y="1500174"/>
            <a:ext cx="3857652" cy="3416320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 smtClean="0"/>
              <a:t>2 группа</a:t>
            </a:r>
          </a:p>
          <a:p>
            <a:pPr algn="ctr"/>
            <a:r>
              <a:rPr lang="ru-RU" sz="3600" b="1" i="1" dirty="0" smtClean="0"/>
              <a:t>Вопрос</a:t>
            </a:r>
          </a:p>
          <a:p>
            <a:pPr algn="ctr"/>
            <a:r>
              <a:rPr lang="ru-RU" sz="3600" b="1" i="1" dirty="0" smtClean="0"/>
              <a:t>Что хорошего может дать государству  образование?</a:t>
            </a:r>
            <a:endParaRPr lang="ru-RU" sz="3600" b="1" i="1" dirty="0"/>
          </a:p>
        </p:txBody>
      </p:sp>
      <p:pic>
        <p:nvPicPr>
          <p:cNvPr id="60419" name="Picture 3" descr="D:\рисунки на разные темы\РИСУНКИ ШКОЛЬНЫЕ\shkolnye_kartinki_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714884"/>
            <a:ext cx="1928826" cy="192882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64999">
              <a:srgbClr val="F0EBD5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F:\образование урок\2350031_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4857784" cy="4857784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42844" y="285728"/>
            <a:ext cx="87868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кого я учусь –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для себя или для общества?</a:t>
            </a:r>
            <a:endParaRPr kumimoji="0" lang="ru-RU" sz="32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71472" y="785794"/>
            <a:ext cx="2071702" cy="20002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500430" y="785794"/>
            <a:ext cx="2071702" cy="20002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429388" y="785794"/>
            <a:ext cx="2071702" cy="20002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348" y="150017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радостное</a:t>
            </a:r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150017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нейтральное</a:t>
            </a:r>
            <a:endParaRPr lang="ru-RU" sz="2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429388" y="1428736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тревожное, грустное</a:t>
            </a:r>
            <a:endParaRPr lang="ru-RU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3786190"/>
            <a:ext cx="764386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5400" b="1" i="1" dirty="0" smtClean="0"/>
              <a:t>Оцени своё настроение.</a:t>
            </a:r>
            <a:endParaRPr lang="ru-RU" sz="5400" b="1" i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78592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785794"/>
            <a:ext cx="778674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Домашнее задание: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2143116"/>
            <a:ext cx="7429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Рабочая тетрадь   с. 30  № 4</a:t>
            </a:r>
          </a:p>
          <a:p>
            <a:r>
              <a:rPr lang="ru-RU" sz="4000" b="1" i="1" dirty="0" smtClean="0"/>
              <a:t>Задание на выбор:</a:t>
            </a:r>
          </a:p>
          <a:p>
            <a:r>
              <a:rPr lang="ru-RU" sz="4000" b="1" i="1" dirty="0" smtClean="0"/>
              <a:t>Подобрать загадки или пословицы на тему «Школа»</a:t>
            </a:r>
            <a:endParaRPr lang="ru-RU" sz="4000" b="1" i="1" dirty="0"/>
          </a:p>
        </p:txBody>
      </p:sp>
      <p:pic>
        <p:nvPicPr>
          <p:cNvPr id="61442" name="Picture 2" descr="D:\рисунки на разные темы\РИСУНКИ ШКОЛЬНЫЕ\shkolnye_kartinki_41.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572008"/>
            <a:ext cx="2214578" cy="207616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78592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0898" name="Picture 2" descr="D:\рисунки на разные темы\СМАЙЛИКИ\Ir.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85794"/>
            <a:ext cx="6786610" cy="27146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0899" name="Picture 3" descr="D:\рисунки на разные темы\СМАЙЛИКИ\ecff214b0017061578ce34787246be0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357694"/>
            <a:ext cx="1900250" cy="20002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4000504"/>
            <a:ext cx="52149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CC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За внимание!</a:t>
            </a:r>
            <a:endParaRPr lang="ru-RU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66CC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Ребусы о шк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" y="3175"/>
            <a:ext cx="90233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4" descr="http://pesochnizza.ru/wp-content/uploads/2012/08/rebus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789363"/>
            <a:ext cx="4392612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215074" y="3643314"/>
            <a:ext cx="1885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charset="0"/>
              </a:rPr>
              <a:t>УЧИТЕЛЬ</a:t>
            </a:r>
            <a:endParaRPr lang="ru-RU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6000768"/>
            <a:ext cx="1393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charset="0"/>
              </a:rPr>
              <a:t>ПАРТА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5720" y="285728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Arial" charset="0"/>
              </a:rPr>
              <a:t>ШКОЛА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Arial" charset="0"/>
              </a:rPr>
              <a:t>УЧЕНИК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Arial" charset="0"/>
              </a:rPr>
              <a:t>УЧИТЕЛЬ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Arial" charset="0"/>
              </a:rPr>
              <a:t>ПАРТА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0" name="Рисунок 9" descr="Shkola_vipuskno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477901"/>
            <a:ext cx="5286412" cy="3380099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57158" y="0"/>
            <a:ext cx="857256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7FA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школа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Учебно-воспитательное учреждение, здание такого учреждения.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Государственные, частные школы.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Выучка, достигнутый в чём-нибудь опыт, а также то, что дает такую выучку, опыт.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Пройти хорошую школу в армии. Школа  жизни.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3. Направление в области науки, искусства.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Репинская школа в живописи. Создать свою школу в науке.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Система обязательных упражнений (в фигурном катании).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Откатать школу.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Толковый словарь С.И.Ожегова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57158" y="3071810"/>
            <a:ext cx="828680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sng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образование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3333FF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Возникновение, формирование или создание чего-либо.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Образование государства. Образование горных пород.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что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создалось, образовалось в результате какого-нибудь  процесса 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Жировые образования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под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кожей.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Процесс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усвоения знаний,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обучение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просвещение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Ум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развивается образованием, и знания даются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тоже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образованием.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Совокупность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знаний, полученных в результате систематического обучения.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Общее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образование. Специальное образование.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Среднее образование. Высшее образование. Техническое образование. Политическое образование.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</a:t>
            </a:r>
            <a:r>
              <a:rPr lang="ru-RU" sz="16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Толковый словарь Д.Н.Ушакова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1" i="1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kumimoji="0" lang="ru-RU" sz="1600" b="1" i="1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92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бразование урок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1643050"/>
            <a:ext cx="61436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Образование и его роль в жизни человека.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FF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2764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14818"/>
            <a:ext cx="229708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образование урок\313736101.jpg"/>
          <p:cNvPicPr>
            <a:picLocks noChangeAspect="1" noChangeArrowheads="1"/>
          </p:cNvPicPr>
          <p:nvPr/>
        </p:nvPicPr>
        <p:blipFill>
          <a:blip r:embed="rId2"/>
          <a:srcRect t="1250" b="7812"/>
          <a:stretch>
            <a:fillRect/>
          </a:stretch>
        </p:blipFill>
        <p:spPr bwMode="auto">
          <a:xfrm>
            <a:off x="4496344" y="357166"/>
            <a:ext cx="4396425" cy="6000792"/>
          </a:xfrm>
          <a:prstGeom prst="rect">
            <a:avLst/>
          </a:prstGeom>
          <a:noFill/>
        </p:spPr>
      </p:pic>
      <p:sp>
        <p:nvSpPr>
          <p:cNvPr id="5" name="Вертикальный свиток 4"/>
          <p:cNvSpPr/>
          <p:nvPr/>
        </p:nvSpPr>
        <p:spPr>
          <a:xfrm>
            <a:off x="0" y="571480"/>
            <a:ext cx="4572000" cy="5143536"/>
          </a:xfrm>
          <a:prstGeom prst="verticalScroll">
            <a:avLst/>
          </a:prstGeom>
          <a:solidFill>
            <a:srgbClr val="FD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u="sng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«Кто изучил науки, а к делу их не применил,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u="sng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словно тот, кто арык прорыл, а поле не засеял,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i="1" u="sng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или засеял, да урожаем не воспользовался».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600076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i="1" dirty="0" smtClean="0">
                <a:latin typeface="Arial" pitchFamily="34" charset="0"/>
                <a:cs typeface="Arial" pitchFamily="34" charset="0"/>
              </a:rPr>
              <a:t>Тюркский поэт и философ </a:t>
            </a:r>
            <a:r>
              <a:rPr lang="en-US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XVI</a:t>
            </a:r>
            <a:r>
              <a:rPr lang="ru-RU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в.</a:t>
            </a:r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FFF99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F:\образование урок\2350031_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4857784" cy="4857784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42844" y="285728"/>
            <a:ext cx="87868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кого я учусь –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для себя или для общества?</a:t>
            </a:r>
            <a:endParaRPr kumimoji="0" lang="ru-RU" sz="32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601</Words>
  <PresentationFormat>Экран (4:3)</PresentationFormat>
  <Paragraphs>144</Paragraphs>
  <Slides>39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Тема Office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63</cp:revision>
  <dcterms:modified xsi:type="dcterms:W3CDTF">2015-12-02T19:00:31Z</dcterms:modified>
</cp:coreProperties>
</file>