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5"/>
  </p:notes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7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62" r:id="rId17"/>
    <p:sldId id="274" r:id="rId18"/>
    <p:sldId id="275" r:id="rId19"/>
    <p:sldId id="272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66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D0CB9F-BDB1-4796-BE29-574A74CE8E3C}" type="datetimeFigureOut">
              <a:rPr lang="ru-RU" smtClean="0"/>
              <a:pPr/>
              <a:t>07.01.2015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32BBF1-DDE9-4543-8B34-485431F9F08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32BBF1-DDE9-4543-8B34-485431F9F088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07.01.2015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07.01.2015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ucher.edu/images/bookprize(0)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1.bp.blogspot.com/-HPK4ZoVm4fQ/T-a3eaUXEsI/AAAAAAAAGeA/QcOJUUqrPyY/s1600/s640x480.jpeg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2.bp.blogspot.com/-9NhK7TuoBj8/T-a3o-9wWnI/AAAAAAAAGeI/ttjoS6qYf3c/s1600/s640x4801.jpeg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1.bp.blogspot.com/-sMkcRV_0Xso/T-a3ysYn2eI/AAAAAAAAGeQ/Y8GFH98b_Bw/s1600/s640x4802.jpeg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42976" y="1643050"/>
            <a:ext cx="7499350" cy="250033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ВНЕДРЕНИЕ СТАНДАРТОВ ВТОРОГО ПОКОЛЕНИЯ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3" descr="OurNewSchoo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2909325"/>
            <a:ext cx="3214710" cy="2295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214290"/>
            <a:ext cx="31432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857752" y="5286388"/>
            <a:ext cx="4000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Презентация к  докладу.</a:t>
            </a:r>
          </a:p>
          <a:p>
            <a:r>
              <a:rPr lang="ru-RU" b="1" i="1" dirty="0" smtClean="0">
                <a:solidFill>
                  <a:srgbClr val="7030A0"/>
                </a:solidFill>
              </a:rPr>
              <a:t>Подготовила : </a:t>
            </a:r>
          </a:p>
          <a:p>
            <a:r>
              <a:rPr lang="ru-RU" b="1" i="1" dirty="0" err="1" smtClean="0">
                <a:solidFill>
                  <a:srgbClr val="7030A0"/>
                </a:solidFill>
              </a:rPr>
              <a:t>Бодрова</a:t>
            </a:r>
            <a:r>
              <a:rPr lang="ru-RU" b="1" i="1" dirty="0" smtClean="0">
                <a:solidFill>
                  <a:srgbClr val="7030A0"/>
                </a:solidFill>
              </a:rPr>
              <a:t>  Татьяна Вячеславовна, </a:t>
            </a:r>
          </a:p>
          <a:p>
            <a:r>
              <a:rPr lang="ru-RU" b="1" i="1" dirty="0" smtClean="0">
                <a:solidFill>
                  <a:srgbClr val="7030A0"/>
                </a:solidFill>
              </a:rPr>
              <a:t>учитель  МОУ </a:t>
            </a:r>
            <a:r>
              <a:rPr lang="ru-RU" b="1" i="1" dirty="0" err="1" smtClean="0">
                <a:solidFill>
                  <a:srgbClr val="7030A0"/>
                </a:solidFill>
              </a:rPr>
              <a:t>Страшевичская</a:t>
            </a:r>
            <a:r>
              <a:rPr lang="ru-RU" b="1" i="1" dirty="0" smtClean="0">
                <a:solidFill>
                  <a:srgbClr val="7030A0"/>
                </a:solidFill>
              </a:rPr>
              <a:t> СОШ</a:t>
            </a:r>
            <a:endParaRPr lang="ru-RU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1000100" y="-1"/>
          <a:ext cx="8143900" cy="6107925"/>
        </p:xfrm>
        <a:graphic>
          <a:graphicData uri="http://schemas.openxmlformats.org/presentationml/2006/ole">
            <p:oleObj spid="_x0000_s24578" name="Слайд" r:id="rId3" imgW="4572180" imgH="3428972" progId="PowerPoint.Slid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2"/>
          <p:cNvGraphicFramePr>
            <a:graphicFrameLocks noChangeAspect="1"/>
          </p:cNvGraphicFramePr>
          <p:nvPr/>
        </p:nvGraphicFramePr>
        <p:xfrm>
          <a:off x="1000099" y="0"/>
          <a:ext cx="8096275" cy="6072206"/>
        </p:xfrm>
        <a:graphic>
          <a:graphicData uri="http://schemas.openxmlformats.org/presentationml/2006/ole">
            <p:oleObj spid="_x0000_s25602" name="Слайд" r:id="rId3" imgW="4572180" imgH="3428972" progId="PowerPoint.Slid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3108" y="642918"/>
            <a:ext cx="55007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Познавательные  УУД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43042" y="1785926"/>
            <a:ext cx="62151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3600" i="1" dirty="0" smtClean="0">
                <a:solidFill>
                  <a:srgbClr val="7030A0"/>
                </a:solidFill>
              </a:rPr>
              <a:t>ОБЩЕУЧЕБНЫЕ</a:t>
            </a:r>
          </a:p>
          <a:p>
            <a:pPr>
              <a:buFont typeface="Wingdings" pitchFamily="2" charset="2"/>
              <a:buChar char="v"/>
            </a:pPr>
            <a:r>
              <a:rPr lang="ru-RU" sz="3600" i="1" dirty="0" smtClean="0">
                <a:solidFill>
                  <a:srgbClr val="7030A0"/>
                </a:solidFill>
              </a:rPr>
              <a:t>ЛОГИЧЕСКИЕ</a:t>
            </a:r>
          </a:p>
          <a:p>
            <a:pPr>
              <a:buFont typeface="Wingdings" pitchFamily="2" charset="2"/>
              <a:buChar char="v"/>
            </a:pPr>
            <a:r>
              <a:rPr lang="ru-RU" sz="3600" i="1" dirty="0" smtClean="0">
                <a:solidFill>
                  <a:srgbClr val="7030A0"/>
                </a:solidFill>
              </a:rPr>
              <a:t>ПОСТАНОВКА И РЕШЕНИЕ ПРОБЛЕМЫ</a:t>
            </a:r>
            <a:endParaRPr lang="ru-RU" sz="3600" i="1" dirty="0">
              <a:solidFill>
                <a:srgbClr val="7030A0"/>
              </a:solidFill>
            </a:endParaRPr>
          </a:p>
        </p:txBody>
      </p:sp>
      <p:pic>
        <p:nvPicPr>
          <p:cNvPr id="6" name="Рисунок 5" descr="shkolnye_kartinki_15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3570" y="3857628"/>
            <a:ext cx="2643206" cy="2643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Object 2"/>
          <p:cNvGraphicFramePr>
            <a:graphicFrameLocks noChangeAspect="1"/>
          </p:cNvGraphicFramePr>
          <p:nvPr/>
        </p:nvGraphicFramePr>
        <p:xfrm>
          <a:off x="1000100" y="-1"/>
          <a:ext cx="8143900" cy="6107925"/>
        </p:xfrm>
        <a:graphic>
          <a:graphicData uri="http://schemas.openxmlformats.org/presentationml/2006/ole">
            <p:oleObj spid="_x0000_s26626" name="Слайд" r:id="rId3" imgW="4572180" imgH="3428972" progId="PowerPoint.Slid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Object 2"/>
          <p:cNvGraphicFramePr>
            <a:graphicFrameLocks noChangeAspect="1"/>
          </p:cNvGraphicFramePr>
          <p:nvPr/>
        </p:nvGraphicFramePr>
        <p:xfrm>
          <a:off x="1000100" y="-1"/>
          <a:ext cx="8143900" cy="6107925"/>
        </p:xfrm>
        <a:graphic>
          <a:graphicData uri="http://schemas.openxmlformats.org/presentationml/2006/ole">
            <p:oleObj spid="_x0000_s27650" name="Слайд" r:id="rId3" imgW="4572180" imgH="3428972" progId="PowerPoint.Slid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4" name="Object 2"/>
          <p:cNvGraphicFramePr>
            <a:graphicFrameLocks noChangeAspect="1"/>
          </p:cNvGraphicFramePr>
          <p:nvPr/>
        </p:nvGraphicFramePr>
        <p:xfrm>
          <a:off x="1000100" y="-1"/>
          <a:ext cx="8143900" cy="6107925"/>
        </p:xfrm>
        <a:graphic>
          <a:graphicData uri="http://schemas.openxmlformats.org/presentationml/2006/ole">
            <p:oleObj spid="_x0000_s28674" name="Слайд" r:id="rId3" imgW="4572180" imgH="3428972" progId="PowerPoint.Slid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357167"/>
            <a:ext cx="7786742" cy="34163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 начальной школе формируются первичные навыки самостоятельного поиска знаний; 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в основной школе  осуществляется самостоятельная навигация по освоенным предметным знаниям  при решении конкретных задач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в старшей школе  полученные знания применяются в учебной, проектной и учебно-исследовательской деятельности 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предпрофессиональном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уровне подготовки.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shkolnye_kartinki_9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44" y="4071942"/>
            <a:ext cx="2286016" cy="2286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лист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32" y="214290"/>
            <a:ext cx="6357982" cy="63579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лист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357165"/>
            <a:ext cx="8501122" cy="60116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1285852" y="0"/>
            <a:ext cx="7572428" cy="628652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2214546" y="1000108"/>
            <a:ext cx="6500858" cy="4370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Памятка для учителя</a:t>
            </a:r>
            <a:b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по формированию и развитию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универсальных учебных действий.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Любые действия должны быть осмысленными. Это относится прежде всего к  тому, кто требует действия от других.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внутренней мотивации – это движение вверх.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Задачи, которые мы ставим перед ребёнком, должны быть не только понятны, но и внутренне приятны ему, т.е они должны быть значимы для него. 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Стань творцом и тогда каждый новый шаг в твоей профессиональной деятельности станет открытием мира души ребёнка.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" name="Рисунок 4" descr="ecff214b0017061578ce34787246be08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9454" y="5000636"/>
            <a:ext cx="1571636" cy="16543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 descr="bookprize(0)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0" y="3000372"/>
            <a:ext cx="2590800" cy="354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1000100" y="714356"/>
            <a:ext cx="7929618" cy="263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не хочет брать готовые знания, и будет избегать того,</a:t>
            </a:r>
            <a:r>
              <a:rPr lang="ru-RU" sz="28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кто силой вдалбливает их ему в голову.</a:t>
            </a:r>
            <a:r>
              <a:rPr lang="ru-RU" sz="28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Но зато он охотно пойдет за своим наставником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искать эти самые знания и овладевать ими.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</a:t>
            </a:r>
            <a:r>
              <a:rPr kumimoji="0" lang="ru-RU" sz="2800" b="1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Шалва</a:t>
            </a: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Амонашвили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" name="Рисунок 3" descr="Фгос г. Екатеринбург в мбдоу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5852" y="3857628"/>
            <a:ext cx="450059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394" name="Object 2"/>
          <p:cNvGraphicFramePr>
            <a:graphicFrameLocks noChangeAspect="1"/>
          </p:cNvGraphicFramePr>
          <p:nvPr/>
        </p:nvGraphicFramePr>
        <p:xfrm>
          <a:off x="1047725" y="0"/>
          <a:ext cx="8096274" cy="6072206"/>
        </p:xfrm>
        <a:graphic>
          <a:graphicData uri="http://schemas.openxmlformats.org/presentationml/2006/ole">
            <p:oleObj spid="_x0000_s59394" name="Слайд" r:id="rId3" imgW="4572180" imgH="3428972" progId="PowerPoint.Slid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418" name="Object 2"/>
          <p:cNvGraphicFramePr>
            <a:graphicFrameLocks noChangeAspect="1"/>
          </p:cNvGraphicFramePr>
          <p:nvPr/>
        </p:nvGraphicFramePr>
        <p:xfrm>
          <a:off x="1000100" y="-1"/>
          <a:ext cx="8143900" cy="6107925"/>
        </p:xfrm>
        <a:graphic>
          <a:graphicData uri="http://schemas.openxmlformats.org/presentationml/2006/ole">
            <p:oleObj spid="_x0000_s60418" name="Слайд" r:id="rId3" imgW="4572180" imgH="3428972" progId="PowerPoint.Slid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42" name="Object 2"/>
          <p:cNvGraphicFramePr>
            <a:graphicFrameLocks noChangeAspect="1"/>
          </p:cNvGraphicFramePr>
          <p:nvPr/>
        </p:nvGraphicFramePr>
        <p:xfrm>
          <a:off x="1000100" y="-1"/>
          <a:ext cx="8143900" cy="6107925"/>
        </p:xfrm>
        <a:graphic>
          <a:graphicData uri="http://schemas.openxmlformats.org/presentationml/2006/ole">
            <p:oleObj spid="_x0000_s61442" name="Слайд" r:id="rId3" imgW="4572180" imgH="3428972" progId="PowerPoint.Slid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466" name="Object 2"/>
          <p:cNvGraphicFramePr>
            <a:graphicFrameLocks noChangeAspect="1"/>
          </p:cNvGraphicFramePr>
          <p:nvPr/>
        </p:nvGraphicFramePr>
        <p:xfrm>
          <a:off x="1000100" y="-1"/>
          <a:ext cx="8143900" cy="6107925"/>
        </p:xfrm>
        <a:graphic>
          <a:graphicData uri="http://schemas.openxmlformats.org/presentationml/2006/ole">
            <p:oleObj spid="_x0000_s62466" name="Слайд" r:id="rId3" imgW="4572180" imgH="3428972" progId="PowerPoint.Slid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357166"/>
            <a:ext cx="77153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Утвержден новый образовательный стандарт (ФГОС) для старших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клаccов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 09.06.2012 г.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Новый ФГОС  кардинально меняет подход к обучению в школе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357290" y="2500306"/>
            <a:ext cx="7500990" cy="286232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Принципиальным отличием является ориентация стандартов на результаты образования. Под результатами понимается не только предметные знания, но и умение применять эти знания в практической деятельности (знать, уметь, применять).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Достижение данной цели становится возможным благодаря   формированию  системы универсальных учебных действий (УУД), овладение которыми дает учащимся возможность самостоятельного успешного усвоения новых знаний, умений и компетентностей на основе  формирования  умения учиться.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i="1" dirty="0" smtClean="0">
                <a:solidFill>
                  <a:srgbClr val="7030A0"/>
                </a:solidFill>
              </a:rPr>
              <a:t>Формировать у детей мотивацию к обучению.</a:t>
            </a:r>
            <a:endParaRPr kumimoji="0" lang="ru-RU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142976" y="857232"/>
          <a:ext cx="7858182" cy="5047488"/>
        </p:xfrm>
        <a:graphic>
          <a:graphicData uri="http://schemas.openxmlformats.org/drawingml/2006/table">
            <a:tbl>
              <a:tblPr/>
              <a:tblGrid>
                <a:gridCol w="2619394"/>
                <a:gridCol w="2619394"/>
                <a:gridCol w="2619394"/>
              </a:tblGrid>
              <a:tr h="3889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Стандарты первого поколения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 Линии сравнения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 Стандарты второго поколения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777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 Усвоение знаний, умений, навыков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Цели обучения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 Формирование универсальных учебных действий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777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 Ориентация на учебно-предметное содержание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Содержание образования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 Включение в контекст обучения решение значимых жизненных задач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777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 Учебная деятельность определялась учителем стихийно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Организация учебного процесса 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 Создание индивидуальных образовательных программ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777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 Основная - фронтальная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Формы обучения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 Признание решающей роли учебного сотрудничества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1.bp.blogspot.com/-HPK4ZoVm4fQ/T-a3eaUXEsI/AAAAAAAAGeA/QcOJUUqrPyY/s640/s640x480.jpeg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214290"/>
            <a:ext cx="6572296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2.bp.blogspot.com/-9NhK7TuoBj8/T-a3o-9wWnI/AAAAAAAAGeI/ttjoS6qYf3c/s640/s640x4801.jpeg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0"/>
            <a:ext cx="7500990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357290" y="428604"/>
            <a:ext cx="728664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Новые стандарты вводят и перечень обязательных предметов Единого государственного экзамена. Их станет три: к привычным уже математике, русскому языку и литературе, добавляется экзамен по иностранному языку.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1.bp.blogspot.com/-sMkcRV_0Xso/T-a3ysYn2eI/AAAAAAAAGeQ/Y8GFH98b_Bw/s640/s640x4802.jpeg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928802"/>
            <a:ext cx="750099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1000100" y="-1"/>
          <a:ext cx="8143900" cy="6107925"/>
        </p:xfrm>
        <a:graphic>
          <a:graphicData uri="http://schemas.openxmlformats.org/presentationml/2006/ole">
            <p:oleObj spid="_x0000_s31746" name="Слайд" r:id="rId3" imgW="4572180" imgH="3428972" progId="PowerPoint.Slid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1000100" y="-1"/>
          <a:ext cx="8143900" cy="6107925"/>
        </p:xfrm>
        <a:graphic>
          <a:graphicData uri="http://schemas.openxmlformats.org/presentationml/2006/ole">
            <p:oleObj spid="_x0000_s1028" name="Слайд" r:id="rId3" imgW="4572180" imgH="3428972" progId="PowerPoint.Slid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419</TotalTime>
  <Words>203</Words>
  <PresentationFormat>Экран (4:3)</PresentationFormat>
  <Paragraphs>42</Paragraphs>
  <Slides>23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Солнцестояние</vt:lpstr>
      <vt:lpstr>Слайд</vt:lpstr>
      <vt:lpstr>Слайд Microsoft PowerPoint</vt:lpstr>
      <vt:lpstr>ВНЕДРЕНИЕ СТАНДАРТОВ ВТОРОГО ПОКОЛЕНИЯ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ВНЕДРЕНИЕ СТАНДАРТОВ ВТОРОГО ПОКОЛЕНИЯ  </dc:title>
  <cp:lastModifiedBy>Admin</cp:lastModifiedBy>
  <cp:revision>37</cp:revision>
  <dcterms:modified xsi:type="dcterms:W3CDTF">2015-01-07T21:55:41Z</dcterms:modified>
</cp:coreProperties>
</file>